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Consolas" panose="020B0609020204030204" pitchFamily="49" charset="0"/>
      <p:regular r:id="rId14"/>
      <p:bold r:id="rId15"/>
      <p:italic r:id="rId16"/>
      <p:boldItalic r:id="rId17"/>
    </p:embeddedFont>
    <p:embeddedFont>
      <p:font typeface="Fira Sans" panose="020B0503050000020004" pitchFamily="34" charset="0"/>
      <p:regular r:id="rId18"/>
    </p:embeddedFont>
    <p:embeddedFont>
      <p:font typeface="Inconsolata Bold" pitchFamily="1" charset="0"/>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62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7414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40637"/>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F94CAF"/>
                </a:solidFill>
                <a:latin typeface="Inconsolata Bold" pitchFamily="34" charset="0"/>
                <a:ea typeface="Inconsolata Bold" pitchFamily="34" charset="-122"/>
                <a:cs typeface="Inconsolata Bold" pitchFamily="34" charset="-120"/>
              </a:rPr>
              <a:t>MODULE 4: WORKING WITH SETS</a:t>
            </a:r>
            <a:endParaRPr lang="en-US" sz="6150" dirty="0"/>
          </a:p>
        </p:txBody>
      </p:sp>
      <p:sp>
        <p:nvSpPr>
          <p:cNvPr id="4" name="Text 1"/>
          <p:cNvSpPr/>
          <p:nvPr/>
        </p:nvSpPr>
        <p:spPr>
          <a:xfrm>
            <a:off x="793790" y="4537234"/>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This module dives into the powerful world of set operations in PostgreSQL, focusing on the GROUPING SETS functionality. We'll explore how to group data based on specific criteria and create multiple levels of aggregation in a single query.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9584" y="637461"/>
            <a:ext cx="6623209" cy="636746"/>
          </a:xfrm>
          <a:prstGeom prst="rect">
            <a:avLst/>
          </a:prstGeom>
          <a:noFill/>
          <a:ln/>
        </p:spPr>
        <p:txBody>
          <a:bodyPr wrap="none" lIns="0" tIns="0" rIns="0" bIns="0" rtlCol="0" anchor="t"/>
          <a:lstStyle/>
          <a:p>
            <a:pPr marL="0" indent="0">
              <a:lnSpc>
                <a:spcPts val="5000"/>
              </a:lnSpc>
              <a:buNone/>
            </a:pPr>
            <a:r>
              <a:rPr lang="en-US" sz="4000" b="1" dirty="0">
                <a:solidFill>
                  <a:srgbClr val="F94CAF"/>
                </a:solidFill>
                <a:latin typeface="Inconsolata Bold" pitchFamily="34" charset="0"/>
                <a:ea typeface="Inconsolata Bold" pitchFamily="34" charset="-122"/>
                <a:cs typeface="Inconsolata Bold" pitchFamily="34" charset="-120"/>
              </a:rPr>
              <a:t>PostgreSQL - GROUPING SETS</a:t>
            </a:r>
            <a:endParaRPr lang="en-US" sz="4000" dirty="0"/>
          </a:p>
        </p:txBody>
      </p:sp>
      <p:sp>
        <p:nvSpPr>
          <p:cNvPr id="4" name="Text 1"/>
          <p:cNvSpPr/>
          <p:nvPr/>
        </p:nvSpPr>
        <p:spPr>
          <a:xfrm>
            <a:off x="6199584" y="1579840"/>
            <a:ext cx="7717631" cy="1304449"/>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In PostgreSQL, GROUPING SETS provides a robust mechanism for defining and organizing data aggregations. It allows you to group data based on a set of columns, known as grouping sets, enabling you to create multiple levels of aggregation in a single query.</a:t>
            </a:r>
            <a:endParaRPr lang="en-US" sz="1600" dirty="0"/>
          </a:p>
        </p:txBody>
      </p:sp>
      <p:sp>
        <p:nvSpPr>
          <p:cNvPr id="5" name="Shape 2"/>
          <p:cNvSpPr/>
          <p:nvPr/>
        </p:nvSpPr>
        <p:spPr>
          <a:xfrm>
            <a:off x="6199584" y="3342680"/>
            <a:ext cx="458510" cy="458510"/>
          </a:xfrm>
          <a:prstGeom prst="roundRect">
            <a:avLst>
              <a:gd name="adj" fmla="val 6667"/>
            </a:avLst>
          </a:prstGeom>
          <a:solidFill>
            <a:srgbClr val="433550"/>
          </a:solidFill>
          <a:ln/>
        </p:spPr>
      </p:sp>
      <p:sp>
        <p:nvSpPr>
          <p:cNvPr id="6" name="Text 3"/>
          <p:cNvSpPr/>
          <p:nvPr/>
        </p:nvSpPr>
        <p:spPr>
          <a:xfrm>
            <a:off x="6352342" y="3418999"/>
            <a:ext cx="152876" cy="305753"/>
          </a:xfrm>
          <a:prstGeom prst="rect">
            <a:avLst/>
          </a:prstGeom>
          <a:noFill/>
          <a:ln/>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1</a:t>
            </a:r>
            <a:endParaRPr lang="en-US" sz="2400" dirty="0"/>
          </a:p>
        </p:txBody>
      </p:sp>
      <p:sp>
        <p:nvSpPr>
          <p:cNvPr id="7" name="Text 4"/>
          <p:cNvSpPr/>
          <p:nvPr/>
        </p:nvSpPr>
        <p:spPr>
          <a:xfrm>
            <a:off x="6861810" y="3342680"/>
            <a:ext cx="2928818" cy="318492"/>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Multi-Level Aggregation</a:t>
            </a:r>
            <a:endParaRPr lang="en-US" sz="2000" dirty="0"/>
          </a:p>
        </p:txBody>
      </p:sp>
      <p:sp>
        <p:nvSpPr>
          <p:cNvPr id="8" name="Text 5"/>
          <p:cNvSpPr/>
          <p:nvPr/>
        </p:nvSpPr>
        <p:spPr>
          <a:xfrm>
            <a:off x="6861810" y="3783449"/>
            <a:ext cx="3094792" cy="1956673"/>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GROUPING SETS facilitates the creation of intricate aggregations, eliminating the need for multiple queries or subqueries, thereby enhancing query efficiency and readability.</a:t>
            </a:r>
            <a:endParaRPr lang="en-US" sz="1600" dirty="0"/>
          </a:p>
        </p:txBody>
      </p:sp>
      <p:sp>
        <p:nvSpPr>
          <p:cNvPr id="9" name="Shape 6"/>
          <p:cNvSpPr/>
          <p:nvPr/>
        </p:nvSpPr>
        <p:spPr>
          <a:xfrm>
            <a:off x="10160318" y="3342680"/>
            <a:ext cx="458510" cy="458510"/>
          </a:xfrm>
          <a:prstGeom prst="roundRect">
            <a:avLst>
              <a:gd name="adj" fmla="val 6667"/>
            </a:avLst>
          </a:prstGeom>
          <a:solidFill>
            <a:srgbClr val="433550"/>
          </a:solidFill>
          <a:ln/>
        </p:spPr>
      </p:sp>
      <p:sp>
        <p:nvSpPr>
          <p:cNvPr id="10" name="Text 7"/>
          <p:cNvSpPr/>
          <p:nvPr/>
        </p:nvSpPr>
        <p:spPr>
          <a:xfrm>
            <a:off x="10313075" y="3418999"/>
            <a:ext cx="152876" cy="305753"/>
          </a:xfrm>
          <a:prstGeom prst="rect">
            <a:avLst/>
          </a:prstGeom>
          <a:noFill/>
          <a:ln/>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2</a:t>
            </a:r>
            <a:endParaRPr lang="en-US" sz="2400" dirty="0"/>
          </a:p>
        </p:txBody>
      </p:sp>
      <p:sp>
        <p:nvSpPr>
          <p:cNvPr id="11" name="Text 8"/>
          <p:cNvSpPr/>
          <p:nvPr/>
        </p:nvSpPr>
        <p:spPr>
          <a:xfrm>
            <a:off x="10822543" y="3342680"/>
            <a:ext cx="2547461" cy="318492"/>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Simplified Queries</a:t>
            </a:r>
            <a:endParaRPr lang="en-US" sz="2000" dirty="0"/>
          </a:p>
        </p:txBody>
      </p:sp>
      <p:sp>
        <p:nvSpPr>
          <p:cNvPr id="12" name="Text 9"/>
          <p:cNvSpPr/>
          <p:nvPr/>
        </p:nvSpPr>
        <p:spPr>
          <a:xfrm>
            <a:off x="10822543" y="3783449"/>
            <a:ext cx="3094792" cy="1956673"/>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By simplifying queries that require multiple levels of aggregation, GROUPING SETS promotes better code organization and reduces complexity.</a:t>
            </a:r>
            <a:endParaRPr lang="en-US" sz="1600" dirty="0"/>
          </a:p>
        </p:txBody>
      </p:sp>
      <p:sp>
        <p:nvSpPr>
          <p:cNvPr id="13" name="Shape 10"/>
          <p:cNvSpPr/>
          <p:nvPr/>
        </p:nvSpPr>
        <p:spPr>
          <a:xfrm>
            <a:off x="6199584" y="6173033"/>
            <a:ext cx="458510" cy="458510"/>
          </a:xfrm>
          <a:prstGeom prst="roundRect">
            <a:avLst>
              <a:gd name="adj" fmla="val 6667"/>
            </a:avLst>
          </a:prstGeom>
          <a:solidFill>
            <a:srgbClr val="433550"/>
          </a:solidFill>
          <a:ln/>
        </p:spPr>
      </p:sp>
      <p:sp>
        <p:nvSpPr>
          <p:cNvPr id="14" name="Text 11"/>
          <p:cNvSpPr/>
          <p:nvPr/>
        </p:nvSpPr>
        <p:spPr>
          <a:xfrm>
            <a:off x="6352342" y="6249353"/>
            <a:ext cx="152876" cy="305753"/>
          </a:xfrm>
          <a:prstGeom prst="rect">
            <a:avLst/>
          </a:prstGeom>
          <a:noFill/>
          <a:ln/>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3</a:t>
            </a:r>
            <a:endParaRPr lang="en-US" sz="2400" dirty="0"/>
          </a:p>
        </p:txBody>
      </p:sp>
      <p:sp>
        <p:nvSpPr>
          <p:cNvPr id="15" name="Text 12"/>
          <p:cNvSpPr/>
          <p:nvPr/>
        </p:nvSpPr>
        <p:spPr>
          <a:xfrm>
            <a:off x="6861810" y="6173033"/>
            <a:ext cx="3056215" cy="318492"/>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Performance Optimization</a:t>
            </a:r>
            <a:endParaRPr lang="en-US" sz="2000" dirty="0"/>
          </a:p>
        </p:txBody>
      </p:sp>
      <p:sp>
        <p:nvSpPr>
          <p:cNvPr id="16" name="Text 13"/>
          <p:cNvSpPr/>
          <p:nvPr/>
        </p:nvSpPr>
        <p:spPr>
          <a:xfrm>
            <a:off x="6861810" y="6613803"/>
            <a:ext cx="7055406" cy="978337"/>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Through streamlined aggregation processes, GROUPING SETS can significantly improve query performance, leading to faster data retrieval and analysis.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957"/>
          </a:xfrm>
          <a:prstGeom prst="rect">
            <a:avLst/>
          </a:prstGeom>
        </p:spPr>
      </p:pic>
      <p:sp>
        <p:nvSpPr>
          <p:cNvPr id="3" name="Text 0"/>
          <p:cNvSpPr/>
          <p:nvPr/>
        </p:nvSpPr>
        <p:spPr>
          <a:xfrm>
            <a:off x="667702" y="524589"/>
            <a:ext cx="4769644" cy="596146"/>
          </a:xfrm>
          <a:prstGeom prst="rect">
            <a:avLst/>
          </a:prstGeom>
          <a:noFill/>
          <a:ln/>
        </p:spPr>
        <p:txBody>
          <a:bodyPr wrap="none" lIns="0" tIns="0" rIns="0" bIns="0" rtlCol="0" anchor="t"/>
          <a:lstStyle/>
          <a:p>
            <a:pPr marL="0" indent="0">
              <a:lnSpc>
                <a:spcPts val="4650"/>
              </a:lnSpc>
              <a:buNone/>
            </a:pPr>
            <a:r>
              <a:rPr lang="en-US" sz="3750" b="1" dirty="0">
                <a:solidFill>
                  <a:srgbClr val="F94CAF"/>
                </a:solidFill>
                <a:latin typeface="Inconsolata Bold" pitchFamily="34" charset="0"/>
                <a:ea typeface="Inconsolata Bold" pitchFamily="34" charset="-122"/>
                <a:cs typeface="Inconsolata Bold" pitchFamily="34" charset="-120"/>
              </a:rPr>
              <a:t>Syntax</a:t>
            </a:r>
            <a:endParaRPr lang="en-US" sz="3750" dirty="0"/>
          </a:p>
        </p:txBody>
      </p:sp>
      <p:sp>
        <p:nvSpPr>
          <p:cNvPr id="4" name="Text 1"/>
          <p:cNvSpPr/>
          <p:nvPr/>
        </p:nvSpPr>
        <p:spPr>
          <a:xfrm>
            <a:off x="667702" y="1406843"/>
            <a:ext cx="7808595" cy="915472"/>
          </a:xfrm>
          <a:prstGeom prst="rect">
            <a:avLst/>
          </a:prstGeom>
          <a:noFill/>
          <a:ln/>
        </p:spPr>
        <p:txBody>
          <a:bodyPr wrap="square" lIns="0" tIns="0" rIns="0" bIns="0" rtlCol="0" anchor="t"/>
          <a:lstStyle/>
          <a:p>
            <a:pPr marL="0" indent="0">
              <a:lnSpc>
                <a:spcPts val="2400"/>
              </a:lnSpc>
              <a:buNone/>
            </a:pPr>
            <a:r>
              <a:rPr lang="en-US" sz="1500" dirty="0">
                <a:solidFill>
                  <a:srgbClr val="DAD1E6"/>
                </a:solidFill>
                <a:latin typeface="Fira Sans" pitchFamily="34" charset="0"/>
                <a:ea typeface="Fira Sans" pitchFamily="34" charset="-122"/>
                <a:cs typeface="Fira Sans" pitchFamily="34" charset="-120"/>
              </a:rPr>
              <a:t>The GROUPING SETS functionality in PostgreSQL is implemented using the GROUP BY clause with a specific syntax. This syntax allows you to define multiple sets of columns for grouping and aggregation.</a:t>
            </a:r>
            <a:endParaRPr lang="en-US" sz="1500" dirty="0"/>
          </a:p>
        </p:txBody>
      </p:sp>
      <p:sp>
        <p:nvSpPr>
          <p:cNvPr id="5" name="Shape 2"/>
          <p:cNvSpPr/>
          <p:nvPr/>
        </p:nvSpPr>
        <p:spPr>
          <a:xfrm>
            <a:off x="667702" y="2536865"/>
            <a:ext cx="7808595" cy="5168503"/>
          </a:xfrm>
          <a:prstGeom prst="roundRect">
            <a:avLst>
              <a:gd name="adj" fmla="val 554"/>
            </a:avLst>
          </a:prstGeom>
          <a:solidFill>
            <a:srgbClr val="4A022B"/>
          </a:solidFill>
          <a:ln/>
        </p:spPr>
      </p:sp>
      <p:sp>
        <p:nvSpPr>
          <p:cNvPr id="6" name="Shape 3"/>
          <p:cNvSpPr/>
          <p:nvPr/>
        </p:nvSpPr>
        <p:spPr>
          <a:xfrm>
            <a:off x="658178" y="2536865"/>
            <a:ext cx="7827645" cy="5168503"/>
          </a:xfrm>
          <a:prstGeom prst="roundRect">
            <a:avLst>
              <a:gd name="adj" fmla="val 554"/>
            </a:avLst>
          </a:prstGeom>
          <a:solidFill>
            <a:srgbClr val="4A022B"/>
          </a:solidFill>
          <a:ln/>
        </p:spPr>
      </p:sp>
      <p:sp>
        <p:nvSpPr>
          <p:cNvPr id="7" name="Text 4"/>
          <p:cNvSpPr/>
          <p:nvPr/>
        </p:nvSpPr>
        <p:spPr>
          <a:xfrm>
            <a:off x="848916" y="2679859"/>
            <a:ext cx="7446169" cy="4882515"/>
          </a:xfrm>
          <a:prstGeom prst="rect">
            <a:avLst/>
          </a:prstGeom>
          <a:noFill/>
          <a:ln/>
        </p:spPr>
        <p:txBody>
          <a:bodyPr wrap="square" lIns="0" tIns="0" rIns="0" bIns="0" rtlCol="0" anchor="t"/>
          <a:lstStyle/>
          <a:p>
            <a:pPr marL="0" indent="0">
              <a:lnSpc>
                <a:spcPts val="2400"/>
              </a:lnSpc>
              <a:buNone/>
            </a:pPr>
            <a:r>
              <a:rPr lang="en-US" sz="1500" dirty="0">
                <a:solidFill>
                  <a:srgbClr val="DAD1E6"/>
                </a:solidFill>
                <a:highlight>
                  <a:srgbClr val="4A022B"/>
                </a:highlight>
                <a:latin typeface="Consolas" pitchFamily="34" charset="0"/>
                <a:ea typeface="Consolas" pitchFamily="34" charset="-122"/>
                <a:cs typeface="Consolas" pitchFamily="34" charset="-120"/>
              </a:rPr>
              <a:t>SELECT column1, column2, aggregate_function(column3)
FROM your_table
GROUP BY GROUPING SETS (
    (column1, column2),      
    (column1),                
    (column2),       
         ()
    );
</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32421" y="429935"/>
            <a:ext cx="4290655" cy="487561"/>
          </a:xfrm>
          <a:prstGeom prst="rect">
            <a:avLst/>
          </a:prstGeom>
          <a:noFill/>
          <a:ln/>
        </p:spPr>
        <p:txBody>
          <a:bodyPr wrap="none" lIns="0" tIns="0" rIns="0" bIns="0" rtlCol="0" anchor="t"/>
          <a:lstStyle/>
          <a:p>
            <a:pPr marL="0" indent="0">
              <a:lnSpc>
                <a:spcPts val="3800"/>
              </a:lnSpc>
              <a:buNone/>
            </a:pPr>
            <a:r>
              <a:rPr lang="en-US" sz="3050" b="1" dirty="0">
                <a:solidFill>
                  <a:srgbClr val="F94CAF"/>
                </a:solidFill>
                <a:latin typeface="Inconsolata Bold" pitchFamily="34" charset="0"/>
                <a:ea typeface="Inconsolata Bold" pitchFamily="34" charset="-122"/>
                <a:cs typeface="Inconsolata Bold" pitchFamily="34" charset="-120"/>
              </a:rPr>
              <a:t>GROUPING SETS Examples</a:t>
            </a:r>
            <a:endParaRPr lang="en-US" sz="3050" dirty="0"/>
          </a:p>
        </p:txBody>
      </p:sp>
      <p:sp>
        <p:nvSpPr>
          <p:cNvPr id="4" name="Text 1"/>
          <p:cNvSpPr/>
          <p:nvPr/>
        </p:nvSpPr>
        <p:spPr>
          <a:xfrm>
            <a:off x="6032421" y="1151453"/>
            <a:ext cx="8051959" cy="748665"/>
          </a:xfrm>
          <a:prstGeom prst="rect">
            <a:avLst/>
          </a:prstGeom>
          <a:noFill/>
          <a:ln/>
        </p:spPr>
        <p:txBody>
          <a:bodyPr wrap="square" lIns="0" tIns="0" rIns="0" bIns="0" rtlCol="0" anchor="t"/>
          <a:lstStyle/>
          <a:p>
            <a:pPr marL="0" indent="0">
              <a:lnSpc>
                <a:spcPts val="1950"/>
              </a:lnSpc>
              <a:buNone/>
            </a:pPr>
            <a:r>
              <a:rPr lang="en-US" sz="1200" dirty="0">
                <a:solidFill>
                  <a:srgbClr val="DAD1E6"/>
                </a:solidFill>
                <a:latin typeface="Fira Sans" pitchFamily="34" charset="0"/>
                <a:ea typeface="Fira Sans" pitchFamily="34" charset="-122"/>
                <a:cs typeface="Fira Sans" pitchFamily="34" charset="-120"/>
              </a:rPr>
              <a:t>To illustrate the use of GROUPING SETS, we'll create a sample table called 'teach_2_give' that stores data related to courses, cohorts, and student IDs. This table will be used to demonstrate how GROUPING SETS can be applied to different scenarios.</a:t>
            </a:r>
            <a:endParaRPr lang="en-US" sz="1200" dirty="0"/>
          </a:p>
        </p:txBody>
      </p:sp>
      <p:sp>
        <p:nvSpPr>
          <p:cNvPr id="5" name="Shape 2"/>
          <p:cNvSpPr/>
          <p:nvPr/>
        </p:nvSpPr>
        <p:spPr>
          <a:xfrm>
            <a:off x="6032421" y="2075617"/>
            <a:ext cx="8051959" cy="5724049"/>
          </a:xfrm>
          <a:prstGeom prst="roundRect">
            <a:avLst>
              <a:gd name="adj" fmla="val 409"/>
            </a:avLst>
          </a:prstGeom>
          <a:solidFill>
            <a:srgbClr val="4A022B"/>
          </a:solidFill>
          <a:ln/>
        </p:spPr>
      </p:sp>
      <p:sp>
        <p:nvSpPr>
          <p:cNvPr id="6" name="Shape 3"/>
          <p:cNvSpPr/>
          <p:nvPr/>
        </p:nvSpPr>
        <p:spPr>
          <a:xfrm>
            <a:off x="6024682" y="2075617"/>
            <a:ext cx="8067437" cy="5724049"/>
          </a:xfrm>
          <a:prstGeom prst="roundRect">
            <a:avLst>
              <a:gd name="adj" fmla="val 409"/>
            </a:avLst>
          </a:prstGeom>
          <a:solidFill>
            <a:srgbClr val="4A022B"/>
          </a:solidFill>
          <a:ln/>
        </p:spPr>
      </p:sp>
      <p:sp>
        <p:nvSpPr>
          <p:cNvPr id="7" name="Text 4"/>
          <p:cNvSpPr/>
          <p:nvPr/>
        </p:nvSpPr>
        <p:spPr>
          <a:xfrm>
            <a:off x="6180653" y="2192536"/>
            <a:ext cx="7755493" cy="5490210"/>
          </a:xfrm>
          <a:prstGeom prst="rect">
            <a:avLst/>
          </a:prstGeom>
          <a:noFill/>
          <a:ln/>
        </p:spPr>
        <p:txBody>
          <a:bodyPr wrap="square" lIns="0" tIns="0" rIns="0" bIns="0" rtlCol="0" anchor="t"/>
          <a:lstStyle/>
          <a:p>
            <a:pPr marL="0" indent="0">
              <a:lnSpc>
                <a:spcPts val="1950"/>
              </a:lnSpc>
              <a:buNone/>
            </a:pPr>
            <a:r>
              <a:rPr lang="en-US" sz="1200" dirty="0">
                <a:solidFill>
                  <a:srgbClr val="DAD1E6"/>
                </a:solidFill>
                <a:highlight>
                  <a:srgbClr val="4A022B"/>
                </a:highlight>
                <a:latin typeface="Consolas" pitchFamily="34" charset="0"/>
                <a:ea typeface="Consolas" pitchFamily="34" charset="-122"/>
                <a:cs typeface="Consolas" pitchFamily="34" charset="-120"/>
              </a:rPr>
              <a:t>CREATE TABLE teach_2_give (
    course VARCHAR NOT NULL,
    cohort VARCHAR NOT NULL,
    national_id INT NOT NULL,
    PRIMARY KEY (cohort, national_id)
);
INSERT INTO  teach_2_give( course, cohort, national_id)
VALUES
    ('Quality Assuarance', 'sept-dec', 254),
    ('Software engineering', 'May-August', 250),
    ('Backend Engineer', 'Jan=April', 200);
</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1268" y="631746"/>
            <a:ext cx="5768816" cy="554593"/>
          </a:xfrm>
          <a:prstGeom prst="rect">
            <a:avLst/>
          </a:prstGeom>
          <a:noFill/>
          <a:ln/>
        </p:spPr>
        <p:txBody>
          <a:bodyPr wrap="none" lIns="0" tIns="0" rIns="0" bIns="0" rtlCol="0" anchor="t"/>
          <a:lstStyle/>
          <a:p>
            <a:pPr marL="0" indent="0">
              <a:lnSpc>
                <a:spcPts val="4350"/>
              </a:lnSpc>
              <a:buNone/>
            </a:pPr>
            <a:r>
              <a:rPr lang="en-US" sz="3450" b="1" dirty="0">
                <a:solidFill>
                  <a:srgbClr val="F94CAF"/>
                </a:solidFill>
                <a:latin typeface="Inconsolata Bold" pitchFamily="34" charset="0"/>
                <a:ea typeface="Inconsolata Bold" pitchFamily="34" charset="-122"/>
                <a:cs typeface="Inconsolata Bold" pitchFamily="34" charset="-120"/>
              </a:rPr>
              <a:t>Group by course and cohort</a:t>
            </a:r>
            <a:endParaRPr lang="en-US" sz="3450" dirty="0"/>
          </a:p>
        </p:txBody>
      </p:sp>
      <p:sp>
        <p:nvSpPr>
          <p:cNvPr id="4" name="Text 1"/>
          <p:cNvSpPr/>
          <p:nvPr/>
        </p:nvSpPr>
        <p:spPr>
          <a:xfrm>
            <a:off x="621268" y="1452563"/>
            <a:ext cx="7901464" cy="567928"/>
          </a:xfrm>
          <a:prstGeom prst="rect">
            <a:avLst/>
          </a:prstGeom>
          <a:noFill/>
          <a:ln/>
        </p:spPr>
        <p:txBody>
          <a:bodyPr wrap="square" lIns="0" tIns="0" rIns="0" bIns="0" rtlCol="0" anchor="t"/>
          <a:lstStyle/>
          <a:p>
            <a:pPr marL="0" indent="0">
              <a:lnSpc>
                <a:spcPts val="2200"/>
              </a:lnSpc>
              <a:buNone/>
            </a:pPr>
            <a:r>
              <a:rPr lang="en-US" sz="1350" dirty="0">
                <a:solidFill>
                  <a:srgbClr val="DAD1E6"/>
                </a:solidFill>
                <a:latin typeface="Fira Sans" pitchFamily="34" charset="0"/>
                <a:ea typeface="Fira Sans" pitchFamily="34" charset="-122"/>
                <a:cs typeface="Fira Sans" pitchFamily="34" charset="-120"/>
              </a:rPr>
              <a:t>A basic example of GROUP BY with two columns: "course" and "cohort". This grouping is used to calculate the sum of "national_id" within each combination of "course" and "cohort".</a:t>
            </a:r>
            <a:endParaRPr lang="en-US" sz="1350" dirty="0"/>
          </a:p>
        </p:txBody>
      </p:sp>
      <p:sp>
        <p:nvSpPr>
          <p:cNvPr id="5" name="Shape 2"/>
          <p:cNvSpPr/>
          <p:nvPr/>
        </p:nvSpPr>
        <p:spPr>
          <a:xfrm>
            <a:off x="621268" y="2220158"/>
            <a:ext cx="7901464" cy="5377577"/>
          </a:xfrm>
          <a:prstGeom prst="roundRect">
            <a:avLst>
              <a:gd name="adj" fmla="val 495"/>
            </a:avLst>
          </a:prstGeom>
          <a:solidFill>
            <a:srgbClr val="4A022B"/>
          </a:solidFill>
          <a:ln/>
        </p:spPr>
      </p:sp>
      <p:sp>
        <p:nvSpPr>
          <p:cNvPr id="6" name="Shape 3"/>
          <p:cNvSpPr/>
          <p:nvPr/>
        </p:nvSpPr>
        <p:spPr>
          <a:xfrm>
            <a:off x="612458" y="2220158"/>
            <a:ext cx="7919085" cy="5377577"/>
          </a:xfrm>
          <a:prstGeom prst="roundRect">
            <a:avLst>
              <a:gd name="adj" fmla="val 495"/>
            </a:avLst>
          </a:prstGeom>
          <a:solidFill>
            <a:srgbClr val="4A022B"/>
          </a:solidFill>
          <a:ln/>
        </p:spPr>
      </p:sp>
      <p:sp>
        <p:nvSpPr>
          <p:cNvPr id="7" name="Text 4"/>
          <p:cNvSpPr/>
          <p:nvPr/>
        </p:nvSpPr>
        <p:spPr>
          <a:xfrm>
            <a:off x="789861" y="2353270"/>
            <a:ext cx="7564279" cy="5111353"/>
          </a:xfrm>
          <a:prstGeom prst="rect">
            <a:avLst/>
          </a:prstGeom>
          <a:noFill/>
          <a:ln/>
        </p:spPr>
        <p:txBody>
          <a:bodyPr wrap="square" lIns="0" tIns="0" rIns="0" bIns="0" rtlCol="0" anchor="t"/>
          <a:lstStyle/>
          <a:p>
            <a:pPr marL="0" indent="0">
              <a:lnSpc>
                <a:spcPts val="2200"/>
              </a:lnSpc>
              <a:buNone/>
            </a:pPr>
            <a:r>
              <a:rPr lang="en-US" sz="1350" dirty="0">
                <a:solidFill>
                  <a:srgbClr val="DAD1E6"/>
                </a:solidFill>
                <a:highlight>
                  <a:srgbClr val="4A022B"/>
                </a:highlight>
                <a:latin typeface="Consolas" pitchFamily="34" charset="0"/>
                <a:ea typeface="Consolas" pitchFamily="34" charset="-122"/>
                <a:cs typeface="Consolas" pitchFamily="34" charset="-120"/>
              </a:rPr>
              <a:t>SELECT
    - Course,
    - Cohort
    - SUM (national_id)
    - FROM
    - teach_2_give
    - GROUP BY
    - Course,
    - Cohort;
</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522137"/>
          </a:xfrm>
          <a:prstGeom prst="rect">
            <a:avLst/>
          </a:prstGeom>
        </p:spPr>
      </p:pic>
      <p:sp>
        <p:nvSpPr>
          <p:cNvPr id="3" name="Text 0"/>
          <p:cNvSpPr/>
          <p:nvPr/>
        </p:nvSpPr>
        <p:spPr>
          <a:xfrm>
            <a:off x="396835" y="311825"/>
            <a:ext cx="5667494" cy="354330"/>
          </a:xfrm>
          <a:prstGeom prst="rect">
            <a:avLst/>
          </a:prstGeom>
          <a:noFill/>
          <a:ln/>
        </p:spPr>
        <p:txBody>
          <a:bodyPr wrap="none" lIns="0" tIns="0" rIns="0" bIns="0" rtlCol="0" anchor="t"/>
          <a:lstStyle/>
          <a:p>
            <a:pPr marL="0" indent="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Multiple Grouping Sets in a Single Query</a:t>
            </a:r>
            <a:endParaRPr lang="en-US" sz="2200" dirty="0"/>
          </a:p>
        </p:txBody>
      </p:sp>
      <p:sp>
        <p:nvSpPr>
          <p:cNvPr id="4" name="Text 1"/>
          <p:cNvSpPr/>
          <p:nvPr/>
        </p:nvSpPr>
        <p:spPr>
          <a:xfrm>
            <a:off x="396835" y="836176"/>
            <a:ext cx="8350329" cy="544354"/>
          </a:xfrm>
          <a:prstGeom prst="rect">
            <a:avLst/>
          </a:prstGeom>
          <a:noFill/>
          <a:ln/>
        </p:spPr>
        <p:txBody>
          <a:bodyPr wrap="square" lIns="0" tIns="0" rIns="0" bIns="0" rtlCol="0" anchor="t"/>
          <a:lstStyle/>
          <a:p>
            <a:pPr marL="0" indent="0">
              <a:lnSpc>
                <a:spcPts val="1400"/>
              </a:lnSpc>
              <a:buNone/>
            </a:pPr>
            <a:r>
              <a:rPr lang="en-US" sz="850" dirty="0">
                <a:solidFill>
                  <a:srgbClr val="DAD1E6"/>
                </a:solidFill>
                <a:latin typeface="Fira Sans" pitchFamily="34" charset="0"/>
                <a:ea typeface="Fira Sans" pitchFamily="34" charset="-122"/>
                <a:cs typeface="Fira Sans" pitchFamily="34" charset="-120"/>
              </a:rPr>
              <a:t>This query utilizes GROUPING SETS to achieve multiple aggregations. It defines various grouping sets, including combinations of 'course' and 'cohort', 'course' only, 'cohort' only, and an empty set representing a grand total. The GROUPING function identifies the columns involved in each grouping set, distinguishing aggregated rows.</a:t>
            </a:r>
            <a:endParaRPr lang="en-US" sz="850" dirty="0"/>
          </a:p>
        </p:txBody>
      </p:sp>
      <p:sp>
        <p:nvSpPr>
          <p:cNvPr id="5" name="Shape 2"/>
          <p:cNvSpPr/>
          <p:nvPr/>
        </p:nvSpPr>
        <p:spPr>
          <a:xfrm>
            <a:off x="396835" y="1508046"/>
            <a:ext cx="8350329" cy="6702266"/>
          </a:xfrm>
          <a:prstGeom prst="roundRect">
            <a:avLst>
              <a:gd name="adj" fmla="val 254"/>
            </a:avLst>
          </a:prstGeom>
          <a:solidFill>
            <a:srgbClr val="4A022B"/>
          </a:solidFill>
          <a:ln/>
        </p:spPr>
      </p:sp>
      <p:sp>
        <p:nvSpPr>
          <p:cNvPr id="6" name="Shape 3"/>
          <p:cNvSpPr/>
          <p:nvPr/>
        </p:nvSpPr>
        <p:spPr>
          <a:xfrm>
            <a:off x="391239" y="1508046"/>
            <a:ext cx="8361521" cy="6702266"/>
          </a:xfrm>
          <a:prstGeom prst="roundRect">
            <a:avLst>
              <a:gd name="adj" fmla="val 254"/>
            </a:avLst>
          </a:prstGeom>
          <a:solidFill>
            <a:srgbClr val="4A022B"/>
          </a:solidFill>
          <a:ln/>
        </p:spPr>
      </p:sp>
      <p:sp>
        <p:nvSpPr>
          <p:cNvPr id="7" name="Text 4"/>
          <p:cNvSpPr/>
          <p:nvPr/>
        </p:nvSpPr>
        <p:spPr>
          <a:xfrm>
            <a:off x="504587" y="1593056"/>
            <a:ext cx="8134826" cy="6532245"/>
          </a:xfrm>
          <a:prstGeom prst="rect">
            <a:avLst/>
          </a:prstGeom>
          <a:noFill/>
          <a:ln/>
        </p:spPr>
        <p:txBody>
          <a:bodyPr wrap="square" lIns="0" tIns="0" rIns="0" bIns="0" rtlCol="0" anchor="t"/>
          <a:lstStyle/>
          <a:p>
            <a:pPr marL="0" indent="0">
              <a:lnSpc>
                <a:spcPts val="1400"/>
              </a:lnSpc>
              <a:buNone/>
            </a:pPr>
            <a:r>
              <a:rPr lang="en-US" sz="850" dirty="0">
                <a:solidFill>
                  <a:srgbClr val="DAD1E6"/>
                </a:solidFill>
                <a:highlight>
                  <a:srgbClr val="4A022B"/>
                </a:highlight>
                <a:latin typeface="Consolas" pitchFamily="34" charset="0"/>
                <a:ea typeface="Consolas" pitchFamily="34" charset="-122"/>
                <a:cs typeface="Consolas" pitchFamily="34" charset="-120"/>
              </a:rPr>
              <a:t>SELECT
    - GROUPING (course) grouping_course,
    - GROUPING(cohort) grouping_cohort,
    - Course,
    - Cohort,
    - SUM(national_id)
    - FROM
    - Teach_2_give,
    - GROUP BY
        - GROUPING SETS(
        - (course, cohort),
        - (course),
        - (cohort),
        - ()
        - )
        - ORDER BY
        - Course,
        - Cohort;
</a:t>
            </a:r>
            <a:endParaRPr lang="en-US" sz="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5325" y="710089"/>
            <a:ext cx="4966930" cy="620911"/>
          </a:xfrm>
          <a:prstGeom prst="rect">
            <a:avLst/>
          </a:prstGeom>
          <a:noFill/>
          <a:ln/>
        </p:spPr>
        <p:txBody>
          <a:bodyPr wrap="none" lIns="0" tIns="0" rIns="0" bIns="0" rtlCol="0" anchor="t"/>
          <a:lstStyle/>
          <a:p>
            <a:pPr marL="0" indent="0">
              <a:lnSpc>
                <a:spcPts val="4850"/>
              </a:lnSpc>
              <a:buNone/>
            </a:pPr>
            <a:r>
              <a:rPr lang="en-US" sz="3900" b="1" dirty="0">
                <a:solidFill>
                  <a:srgbClr val="F94CAF"/>
                </a:solidFill>
                <a:latin typeface="Inconsolata Bold" pitchFamily="34" charset="0"/>
                <a:ea typeface="Inconsolata Bold" pitchFamily="34" charset="-122"/>
                <a:cs typeface="Inconsolata Bold" pitchFamily="34" charset="-120"/>
              </a:rPr>
              <a:t>KEY POINTS</a:t>
            </a:r>
            <a:endParaRPr lang="en-US" sz="3900" dirty="0"/>
          </a:p>
        </p:txBody>
      </p:sp>
      <p:sp>
        <p:nvSpPr>
          <p:cNvPr id="4" name="Text 1"/>
          <p:cNvSpPr/>
          <p:nvPr/>
        </p:nvSpPr>
        <p:spPr>
          <a:xfrm>
            <a:off x="695325" y="1629013"/>
            <a:ext cx="7753350" cy="317897"/>
          </a:xfrm>
          <a:prstGeom prst="rect">
            <a:avLst/>
          </a:prstGeom>
          <a:noFill/>
          <a:ln/>
        </p:spPr>
        <p:txBody>
          <a:bodyPr wrap="none" lIns="0" tIns="0" rIns="0" bIns="0" rtlCol="0" anchor="t"/>
          <a:lstStyle/>
          <a:p>
            <a:pPr marL="0" indent="0">
              <a:lnSpc>
                <a:spcPts val="2500"/>
              </a:lnSpc>
              <a:buNone/>
            </a:pPr>
            <a:r>
              <a:rPr lang="en-US" sz="1550" dirty="0">
                <a:solidFill>
                  <a:srgbClr val="DAD1E6"/>
                </a:solidFill>
                <a:latin typeface="Fira Sans" pitchFamily="34" charset="0"/>
                <a:ea typeface="Fira Sans" pitchFamily="34" charset="-122"/>
                <a:cs typeface="Fira Sans" pitchFamily="34" charset="-120"/>
              </a:rPr>
              <a:t>Here are some key points to remember about using GROUPING SETS in PostgreSQL:</a:t>
            </a:r>
            <a:endParaRPr lang="en-US" sz="1550" dirty="0"/>
          </a:p>
        </p:txBody>
      </p:sp>
      <p:sp>
        <p:nvSpPr>
          <p:cNvPr id="5" name="Shape 2"/>
          <p:cNvSpPr/>
          <p:nvPr/>
        </p:nvSpPr>
        <p:spPr>
          <a:xfrm>
            <a:off x="695325" y="2170390"/>
            <a:ext cx="3777377" cy="3369945"/>
          </a:xfrm>
          <a:prstGeom prst="roundRect">
            <a:avLst>
              <a:gd name="adj" fmla="val 884"/>
            </a:avLst>
          </a:prstGeom>
          <a:solidFill>
            <a:srgbClr val="433550"/>
          </a:solidFill>
          <a:ln/>
        </p:spPr>
      </p:sp>
      <p:sp>
        <p:nvSpPr>
          <p:cNvPr id="6" name="Text 3"/>
          <p:cNvSpPr/>
          <p:nvPr/>
        </p:nvSpPr>
        <p:spPr>
          <a:xfrm>
            <a:off x="893921" y="2368987"/>
            <a:ext cx="2483406" cy="310396"/>
          </a:xfrm>
          <a:prstGeom prst="rect">
            <a:avLst/>
          </a:prstGeom>
          <a:noFill/>
          <a:ln/>
        </p:spPr>
        <p:txBody>
          <a:bodyPr wrap="none" lIns="0" tIns="0" rIns="0" bIns="0" rtlCol="0" anchor="t"/>
          <a:lstStyle/>
          <a:p>
            <a:pPr marL="0" indent="0">
              <a:lnSpc>
                <a:spcPts val="2400"/>
              </a:lnSpc>
              <a:buNone/>
            </a:pPr>
            <a:r>
              <a:rPr lang="en-US" sz="1950" b="1" dirty="0">
                <a:solidFill>
                  <a:srgbClr val="DAD1E6"/>
                </a:solidFill>
                <a:latin typeface="Inconsolata Bold" pitchFamily="34" charset="0"/>
                <a:ea typeface="Inconsolata Bold" pitchFamily="34" charset="-122"/>
                <a:cs typeface="Inconsolata Bold" pitchFamily="34" charset="-120"/>
              </a:rPr>
              <a:t>GROUPING Function</a:t>
            </a:r>
            <a:endParaRPr lang="en-US" sz="1950" dirty="0"/>
          </a:p>
        </p:txBody>
      </p:sp>
      <p:sp>
        <p:nvSpPr>
          <p:cNvPr id="7" name="Text 4"/>
          <p:cNvSpPr/>
          <p:nvPr/>
        </p:nvSpPr>
        <p:spPr>
          <a:xfrm>
            <a:off x="893921" y="2798564"/>
            <a:ext cx="3380184" cy="2543175"/>
          </a:xfrm>
          <a:prstGeom prst="rect">
            <a:avLst/>
          </a:prstGeom>
          <a:noFill/>
          <a:ln/>
        </p:spPr>
        <p:txBody>
          <a:bodyPr wrap="square" lIns="0" tIns="0" rIns="0" bIns="0" rtlCol="0" anchor="t"/>
          <a:lstStyle/>
          <a:p>
            <a:pPr marL="0" indent="0">
              <a:lnSpc>
                <a:spcPts val="2500"/>
              </a:lnSpc>
              <a:buNone/>
            </a:pPr>
            <a:r>
              <a:rPr lang="en-US" sz="1550" dirty="0">
                <a:solidFill>
                  <a:srgbClr val="DAD1E6"/>
                </a:solidFill>
                <a:latin typeface="Fira Sans" pitchFamily="34" charset="0"/>
                <a:ea typeface="Fira Sans" pitchFamily="34" charset="-122"/>
                <a:cs typeface="Fira Sans" pitchFamily="34" charset="-120"/>
              </a:rPr>
              <a:t>The GROUPING function is essential for determining which columns are involved in each grouping set. It returns 0 or 1, indicating whether a column is included in the current grouping set or not. This helps differentiate between aggregated and non-aggregated rows.</a:t>
            </a:r>
            <a:endParaRPr lang="en-US" sz="1550" dirty="0"/>
          </a:p>
        </p:txBody>
      </p:sp>
      <p:sp>
        <p:nvSpPr>
          <p:cNvPr id="8" name="Shape 5"/>
          <p:cNvSpPr/>
          <p:nvPr/>
        </p:nvSpPr>
        <p:spPr>
          <a:xfrm>
            <a:off x="4671298" y="2170390"/>
            <a:ext cx="3777377" cy="3369945"/>
          </a:xfrm>
          <a:prstGeom prst="roundRect">
            <a:avLst>
              <a:gd name="adj" fmla="val 884"/>
            </a:avLst>
          </a:prstGeom>
          <a:solidFill>
            <a:srgbClr val="433550"/>
          </a:solidFill>
          <a:ln/>
        </p:spPr>
      </p:sp>
      <p:sp>
        <p:nvSpPr>
          <p:cNvPr id="9" name="Text 6"/>
          <p:cNvSpPr/>
          <p:nvPr/>
        </p:nvSpPr>
        <p:spPr>
          <a:xfrm>
            <a:off x="4869894" y="2368987"/>
            <a:ext cx="2483406" cy="310396"/>
          </a:xfrm>
          <a:prstGeom prst="rect">
            <a:avLst/>
          </a:prstGeom>
          <a:noFill/>
          <a:ln/>
        </p:spPr>
        <p:txBody>
          <a:bodyPr wrap="none" lIns="0" tIns="0" rIns="0" bIns="0" rtlCol="0" anchor="t"/>
          <a:lstStyle/>
          <a:p>
            <a:pPr marL="0" indent="0">
              <a:lnSpc>
                <a:spcPts val="2400"/>
              </a:lnSpc>
              <a:buNone/>
            </a:pPr>
            <a:r>
              <a:rPr lang="en-US" sz="1950" b="1" dirty="0">
                <a:solidFill>
                  <a:srgbClr val="DAD1E6"/>
                </a:solidFill>
                <a:latin typeface="Inconsolata Bold" pitchFamily="34" charset="0"/>
                <a:ea typeface="Inconsolata Bold" pitchFamily="34" charset="-122"/>
                <a:cs typeface="Inconsolata Bold" pitchFamily="34" charset="-120"/>
              </a:rPr>
              <a:t>Empty Grouping Set</a:t>
            </a:r>
            <a:endParaRPr lang="en-US" sz="1950" dirty="0"/>
          </a:p>
        </p:txBody>
      </p:sp>
      <p:sp>
        <p:nvSpPr>
          <p:cNvPr id="10" name="Text 7"/>
          <p:cNvSpPr/>
          <p:nvPr/>
        </p:nvSpPr>
        <p:spPr>
          <a:xfrm>
            <a:off x="4869894" y="2798564"/>
            <a:ext cx="3380184" cy="1589484"/>
          </a:xfrm>
          <a:prstGeom prst="rect">
            <a:avLst/>
          </a:prstGeom>
          <a:noFill/>
          <a:ln/>
        </p:spPr>
        <p:txBody>
          <a:bodyPr wrap="square" lIns="0" tIns="0" rIns="0" bIns="0" rtlCol="0" anchor="t"/>
          <a:lstStyle/>
          <a:p>
            <a:pPr marL="0" indent="0">
              <a:lnSpc>
                <a:spcPts val="2500"/>
              </a:lnSpc>
              <a:buNone/>
            </a:pPr>
            <a:r>
              <a:rPr lang="en-US" sz="1550" dirty="0">
                <a:solidFill>
                  <a:srgbClr val="DAD1E6"/>
                </a:solidFill>
                <a:latin typeface="Fira Sans" pitchFamily="34" charset="0"/>
                <a:ea typeface="Fira Sans" pitchFamily="34" charset="-122"/>
                <a:cs typeface="Fira Sans" pitchFamily="34" charset="-120"/>
              </a:rPr>
              <a:t>The empty grouping set '()' provides a powerful way to calculate grand totals across all data points. It aggregates all rows without considering any grouping columns.</a:t>
            </a:r>
            <a:endParaRPr lang="en-US" sz="1550" dirty="0"/>
          </a:p>
        </p:txBody>
      </p:sp>
      <p:sp>
        <p:nvSpPr>
          <p:cNvPr id="11" name="Shape 8"/>
          <p:cNvSpPr/>
          <p:nvPr/>
        </p:nvSpPr>
        <p:spPr>
          <a:xfrm>
            <a:off x="695325" y="5738932"/>
            <a:ext cx="7753350" cy="1780461"/>
          </a:xfrm>
          <a:prstGeom prst="roundRect">
            <a:avLst>
              <a:gd name="adj" fmla="val 1674"/>
            </a:avLst>
          </a:prstGeom>
          <a:solidFill>
            <a:srgbClr val="433550"/>
          </a:solidFill>
          <a:ln/>
        </p:spPr>
      </p:sp>
      <p:sp>
        <p:nvSpPr>
          <p:cNvPr id="12" name="Text 9"/>
          <p:cNvSpPr/>
          <p:nvPr/>
        </p:nvSpPr>
        <p:spPr>
          <a:xfrm>
            <a:off x="893921" y="5937528"/>
            <a:ext cx="2730818" cy="310396"/>
          </a:xfrm>
          <a:prstGeom prst="rect">
            <a:avLst/>
          </a:prstGeom>
          <a:noFill/>
          <a:ln/>
        </p:spPr>
        <p:txBody>
          <a:bodyPr wrap="none" lIns="0" tIns="0" rIns="0" bIns="0" rtlCol="0" anchor="t"/>
          <a:lstStyle/>
          <a:p>
            <a:pPr marL="0" indent="0">
              <a:lnSpc>
                <a:spcPts val="2400"/>
              </a:lnSpc>
              <a:buNone/>
            </a:pPr>
            <a:r>
              <a:rPr lang="en-US" sz="1950" b="1" dirty="0">
                <a:solidFill>
                  <a:srgbClr val="DAD1E6"/>
                </a:solidFill>
                <a:latin typeface="Inconsolata Bold" pitchFamily="34" charset="0"/>
                <a:ea typeface="Inconsolata Bold" pitchFamily="34" charset="-122"/>
                <a:cs typeface="Inconsolata Bold" pitchFamily="34" charset="-120"/>
              </a:rPr>
              <a:t>Complex Summarizations</a:t>
            </a:r>
            <a:endParaRPr lang="en-US" sz="1950" dirty="0"/>
          </a:p>
        </p:txBody>
      </p:sp>
      <p:sp>
        <p:nvSpPr>
          <p:cNvPr id="13" name="Text 10"/>
          <p:cNvSpPr/>
          <p:nvPr/>
        </p:nvSpPr>
        <p:spPr>
          <a:xfrm>
            <a:off x="893921" y="6367105"/>
            <a:ext cx="7356158" cy="953691"/>
          </a:xfrm>
          <a:prstGeom prst="rect">
            <a:avLst/>
          </a:prstGeom>
          <a:noFill/>
          <a:ln/>
        </p:spPr>
        <p:txBody>
          <a:bodyPr wrap="square" lIns="0" tIns="0" rIns="0" bIns="0" rtlCol="0" anchor="t"/>
          <a:lstStyle/>
          <a:p>
            <a:pPr marL="0" indent="0">
              <a:lnSpc>
                <a:spcPts val="2500"/>
              </a:lnSpc>
              <a:buNone/>
            </a:pPr>
            <a:r>
              <a:rPr lang="en-US" sz="1550" dirty="0">
                <a:solidFill>
                  <a:srgbClr val="DAD1E6"/>
                </a:solidFill>
                <a:latin typeface="Fira Sans" pitchFamily="34" charset="0"/>
                <a:ea typeface="Fira Sans" pitchFamily="34" charset="-122"/>
                <a:cs typeface="Fira Sans" pitchFamily="34" charset="-120"/>
              </a:rPr>
              <a:t>GROUPING SETS is particularly useful for generating complex summarizations that would otherwise require multiple UNION ALL operations, simplifying query writing and reducing code complexity.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882</Words>
  <Application>Microsoft Office PowerPoint</Application>
  <PresentationFormat>Custom</PresentationFormat>
  <Paragraphs>40</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Calibri</vt:lpstr>
      <vt:lpstr>Fira Sans</vt:lpstr>
      <vt:lpstr>Inconsolata Bold</vt:lpstr>
      <vt:lpstr>Arial</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Samuel</cp:lastModifiedBy>
  <cp:revision>1</cp:revision>
  <dcterms:created xsi:type="dcterms:W3CDTF">2024-10-15T18:09:35Z</dcterms:created>
  <dcterms:modified xsi:type="dcterms:W3CDTF">2024-10-15T18:14:48Z</dcterms:modified>
</cp:coreProperties>
</file>